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68" r:id="rId2"/>
    <p:sldId id="271" r:id="rId3"/>
    <p:sldId id="258" r:id="rId4"/>
    <p:sldId id="259" r:id="rId5"/>
    <p:sldId id="272" r:id="rId6"/>
    <p:sldId id="276" r:id="rId7"/>
    <p:sldId id="269" r:id="rId8"/>
    <p:sldId id="279" r:id="rId9"/>
    <p:sldId id="280" r:id="rId10"/>
    <p:sldId id="292" r:id="rId11"/>
    <p:sldId id="273" r:id="rId12"/>
    <p:sldId id="283" r:id="rId13"/>
    <p:sldId id="289" r:id="rId14"/>
    <p:sldId id="282" r:id="rId15"/>
    <p:sldId id="290" r:id="rId16"/>
    <p:sldId id="274" r:id="rId17"/>
    <p:sldId id="275" r:id="rId18"/>
    <p:sldId id="291" r:id="rId19"/>
  </p:sldIdLst>
  <p:sldSz cx="9144000" cy="6858000" type="screen4x3"/>
  <p:notesSz cx="7053263" cy="93091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87676" autoAdjust="0"/>
  </p:normalViewPr>
  <p:slideViewPr>
    <p:cSldViewPr>
      <p:cViewPr varScale="1">
        <p:scale>
          <a:sx n="65" d="100"/>
          <a:sy n="65" d="100"/>
        </p:scale>
        <p:origin x="-9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5BFB1FF8-DC46-4598-81FA-077106CD208D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A8A77350-C5DA-4BAC-838B-52EAC07F1D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0967B5B-F67B-45ED-84F4-423F1A7A74E8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7B4E7B7-4BE0-448B-9EBA-10FC7A221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0967B5B-F67B-45ED-84F4-423F1A7A74E8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7B4E7B7-4BE0-448B-9EBA-10FC7A2211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0967B5B-F67B-45ED-84F4-423F1A7A74E8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7B4E7B7-4BE0-448B-9EBA-10FC7A221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7B5B-F67B-45ED-84F4-423F1A7A74E8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E7B7-4BE0-448B-9EBA-10FC7A2211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7B5B-F67B-45ED-84F4-423F1A7A74E8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E7B7-4BE0-448B-9EBA-10FC7A2211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0967B5B-F67B-45ED-84F4-423F1A7A74E8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7B4E7B7-4BE0-448B-9EBA-10FC7A2211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7B5B-F67B-45ED-84F4-423F1A7A74E8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E7B7-4BE0-448B-9EBA-10FC7A221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0967B5B-F67B-45ED-84F4-423F1A7A74E8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7B4E7B7-4BE0-448B-9EBA-10FC7A2211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0967B5B-F67B-45ED-84F4-423F1A7A74E8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7B4E7B7-4BE0-448B-9EBA-10FC7A2211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7B5B-F67B-45ED-84F4-423F1A7A74E8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E7B7-4BE0-448B-9EBA-10FC7A221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7B5B-F67B-45ED-84F4-423F1A7A74E8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E7B7-4BE0-448B-9EBA-10FC7A221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0967B5B-F67B-45ED-84F4-423F1A7A74E8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7B4E7B7-4BE0-448B-9EBA-10FC7A221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ldr_konstr-1.jpg"/>
          <p:cNvPicPr>
            <a:picLocks noChangeAspect="1"/>
          </p:cNvPicPr>
          <p:nvPr/>
        </p:nvPicPr>
        <p:blipFill>
          <a:blip r:embed="rId2" cstate="print"/>
          <a:srcRect l="46875"/>
          <a:stretch>
            <a:fillRect/>
          </a:stretch>
        </p:blipFill>
        <p:spPr>
          <a:xfrm>
            <a:off x="-8993" y="0"/>
            <a:ext cx="9152993" cy="4643446"/>
          </a:xfrm>
          <a:prstGeom prst="rect">
            <a:avLst/>
          </a:prstGeom>
        </p:spPr>
      </p:pic>
      <p:pic>
        <p:nvPicPr>
          <p:cNvPr id="10" name="Рисунок 9" descr="logoAkcent_png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5000636"/>
            <a:ext cx="6525614" cy="1571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t="73438"/>
          <a:stretch>
            <a:fillRect/>
          </a:stretch>
        </p:blipFill>
        <p:spPr bwMode="auto">
          <a:xfrm rot="10800000">
            <a:off x="0" y="0"/>
            <a:ext cx="9144000" cy="105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912706" y="71414"/>
            <a:ext cx="75279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  <a:latin typeface="Constantia" pitchFamily="18" charset="0"/>
              </a:rPr>
              <a:t>Варианты </a:t>
            </a:r>
            <a:r>
              <a:rPr lang="en-US" sz="4800" dirty="0" smtClean="0">
                <a:solidFill>
                  <a:schemeClr val="bg1"/>
                </a:solidFill>
                <a:latin typeface="Constantia" pitchFamily="18" charset="0"/>
              </a:rPr>
              <a:t> </a:t>
            </a:r>
            <a:r>
              <a:rPr lang="ru-RU" sz="4800" dirty="0" smtClean="0">
                <a:solidFill>
                  <a:schemeClr val="bg1"/>
                </a:solidFill>
                <a:latin typeface="Constantia" pitchFamily="18" charset="0"/>
              </a:rPr>
              <a:t>автоматизации</a:t>
            </a:r>
            <a:endParaRPr lang="en-US" sz="4800" dirty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7570" t="27344" r="17642" b="18945"/>
          <a:stretch>
            <a:fillRect/>
          </a:stretch>
        </p:blipFill>
        <p:spPr bwMode="auto">
          <a:xfrm>
            <a:off x="357158" y="1500174"/>
            <a:ext cx="8429684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logoAkcent_png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27926" y="5357826"/>
            <a:ext cx="3929090" cy="9462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10811.jpeg"/>
          <p:cNvPicPr>
            <a:picLocks noChangeAspect="1"/>
          </p:cNvPicPr>
          <p:nvPr/>
        </p:nvPicPr>
        <p:blipFill>
          <a:blip r:embed="rId2" cstate="print"/>
          <a:srcRect t="30487" b="2397"/>
          <a:stretch>
            <a:fillRect/>
          </a:stretch>
        </p:blipFill>
        <p:spPr>
          <a:xfrm>
            <a:off x="0" y="0"/>
            <a:ext cx="9144000" cy="4000504"/>
          </a:xfrm>
          <a:prstGeom prst="rect">
            <a:avLst/>
          </a:prstGeom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500034" y="5715016"/>
            <a:ext cx="8084186" cy="50006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качественная система учета за 1 день  </a:t>
            </a:r>
            <a:r>
              <a:rPr kumimoji="0" lang="ru-RU" sz="2000" b="0" i="0" u="none" strike="sng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месяцы </a:t>
            </a:r>
            <a:r>
              <a:rPr kumimoji="0" lang="ru-RU" sz="2000" b="0" i="0" u="none" strike="sng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разработки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00034" y="4500570"/>
            <a:ext cx="7358114" cy="42862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экономит время и бюджет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43900" y="5643578"/>
            <a:ext cx="571504" cy="7715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 descr="logoAkcent_png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143248"/>
            <a:ext cx="4851547" cy="1168452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  <a:outerShdw blurRad="139700" dir="2700000" sx="105000" sy="105000" algn="ctr" rotWithShape="0">
              <a:schemeClr val="bg1">
                <a:alpha val="93000"/>
              </a:schemeClr>
            </a:outerShdw>
          </a:effectLst>
        </p:spPr>
      </p:pic>
      <p:sp>
        <p:nvSpPr>
          <p:cNvPr id="15" name="Содержимое 2"/>
          <p:cNvSpPr txBox="1">
            <a:spLocks/>
          </p:cNvSpPr>
          <p:nvPr/>
        </p:nvSpPr>
        <p:spPr>
          <a:xfrm>
            <a:off x="500034" y="4857760"/>
            <a:ext cx="7358114" cy="42862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удобное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и быстрое изменение и развитие системы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Содержимое 2"/>
          <p:cNvSpPr txBox="1">
            <a:spLocks/>
          </p:cNvSpPr>
          <p:nvPr/>
        </p:nvSpPr>
        <p:spPr>
          <a:xfrm>
            <a:off x="500034" y="5286364"/>
            <a:ext cx="7358114" cy="42865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снижает зависимость от разработчиков</a:t>
            </a:r>
            <a:r>
              <a:rPr kumimoji="0" lang="ru-RU" sz="2000" b="0" i="0" u="non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;</a:t>
            </a:r>
            <a:endParaRPr kumimoji="0" lang="ru-RU" sz="2000" b="0" i="0" u="non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71484" y="285728"/>
            <a:ext cx="72866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«Акцент»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- платформа быстрой разработки качественных информационных систем учета произвольной сложности. Создаваемые системы имеют: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Двойные круглые скобки 7"/>
          <p:cNvSpPr/>
          <p:nvPr/>
        </p:nvSpPr>
        <p:spPr>
          <a:xfrm>
            <a:off x="657196" y="214290"/>
            <a:ext cx="7429552" cy="1214446"/>
          </a:xfrm>
          <a:prstGeom prst="bracketPair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 descr="-19669176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7950" y="4286256"/>
            <a:ext cx="1949934" cy="1167341"/>
          </a:xfrm>
          <a:prstGeom prst="rect">
            <a:avLst/>
          </a:prstGeom>
        </p:spPr>
      </p:pic>
      <p:pic>
        <p:nvPicPr>
          <p:cNvPr id="10" name="Рисунок 9" descr="-19669177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4286256"/>
            <a:ext cx="3020707" cy="1374502"/>
          </a:xfrm>
          <a:prstGeom prst="rect">
            <a:avLst/>
          </a:prstGeom>
        </p:spPr>
      </p:pic>
      <p:pic>
        <p:nvPicPr>
          <p:cNvPr id="13" name="Рисунок 12" descr="-19669179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86182" y="1785926"/>
            <a:ext cx="2000264" cy="1509785"/>
          </a:xfrm>
          <a:prstGeom prst="rect">
            <a:avLst/>
          </a:prstGeom>
        </p:spPr>
      </p:pic>
      <p:pic>
        <p:nvPicPr>
          <p:cNvPr id="14" name="Рисунок 13" descr="-19669180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86380" y="3071810"/>
            <a:ext cx="1000132" cy="515623"/>
          </a:xfrm>
          <a:prstGeom prst="rect">
            <a:avLst/>
          </a:prstGeom>
        </p:spPr>
      </p:pic>
      <p:pic>
        <p:nvPicPr>
          <p:cNvPr id="15" name="Рисунок 14" descr="-196691824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29058" y="2571744"/>
            <a:ext cx="1361525" cy="1104523"/>
          </a:xfrm>
          <a:prstGeom prst="rect">
            <a:avLst/>
          </a:prstGeom>
        </p:spPr>
      </p:pic>
      <p:pic>
        <p:nvPicPr>
          <p:cNvPr id="17" name="Рисунок 16" descr="-196691840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43702" y="1714488"/>
            <a:ext cx="1857388" cy="1833013"/>
          </a:xfrm>
          <a:prstGeom prst="rect">
            <a:avLst/>
          </a:prstGeom>
        </p:spPr>
      </p:pic>
      <p:pic>
        <p:nvPicPr>
          <p:cNvPr id="19" name="Рисунок 18" descr="-196692092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86182" y="4357694"/>
            <a:ext cx="1965627" cy="1357322"/>
          </a:xfrm>
          <a:prstGeom prst="rect">
            <a:avLst/>
          </a:prstGeom>
        </p:spPr>
      </p:pic>
      <p:pic>
        <p:nvPicPr>
          <p:cNvPr id="20" name="Рисунок 19" descr="-196692102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4282" y="1714488"/>
            <a:ext cx="3143240" cy="184793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28662" y="3571876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Современный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web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-интерфейс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29018" y="3657602"/>
            <a:ext cx="26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Встроенная отчетность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8596" y="5786454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Документооборот, ЭЦП, электронное правительство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00826" y="3500438"/>
            <a:ext cx="2023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Гибкая структура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00482" y="5786454"/>
            <a:ext cx="1761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Коммуникации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8001024" y="5643578"/>
            <a:ext cx="714380" cy="7715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000760" y="5643578"/>
            <a:ext cx="254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Поддержка мобильных устройств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2" grpId="1"/>
      <p:bldP spid="23" grpId="0"/>
      <p:bldP spid="24" grpId="0"/>
      <p:bldP spid="25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1643042" y="1182600"/>
            <a:ext cx="6000760" cy="746201"/>
            <a:chOff x="1643042" y="1182600"/>
            <a:chExt cx="6000760" cy="746201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 t="73438"/>
            <a:stretch>
              <a:fillRect/>
            </a:stretch>
          </p:blipFill>
          <p:spPr bwMode="auto">
            <a:xfrm rot="10800000">
              <a:off x="1643042" y="1214420"/>
              <a:ext cx="5786446" cy="714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1643042" y="1182600"/>
              <a:ext cx="60007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 smtClean="0">
                  <a:solidFill>
                    <a:schemeClr val="bg1"/>
                  </a:solidFill>
                  <a:latin typeface="Constantia" pitchFamily="18" charset="0"/>
                </a:rPr>
                <a:t>Примеры   проектов</a:t>
              </a:r>
              <a:endParaRPr lang="en-US" sz="4000" dirty="0">
                <a:solidFill>
                  <a:schemeClr val="bg1"/>
                </a:solidFill>
                <a:latin typeface="Constantia" pitchFamily="18" charset="0"/>
              </a:endParaRPr>
            </a:p>
          </p:txBody>
        </p:sp>
      </p:grpSp>
      <p:pic>
        <p:nvPicPr>
          <p:cNvPr id="6" name="Рисунок 5" descr="logoAkcent_png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4" y="285728"/>
            <a:ext cx="2286016" cy="5505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596" y="5834738"/>
            <a:ext cx="3414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 11 регионов РФ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6248" y="5834738"/>
            <a:ext cx="46346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itchFamily="34" charset="0"/>
              </a:rPr>
              <a:t> 10 отраслевых версий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1214414" y="2072888"/>
            <a:ext cx="6715172" cy="3642128"/>
            <a:chOff x="1214414" y="2072888"/>
            <a:chExt cx="6715172" cy="3642128"/>
          </a:xfrm>
        </p:grpSpPr>
        <p:pic>
          <p:nvPicPr>
            <p:cNvPr id="14339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 l="6040" t="23438" r="29172" b="14062"/>
            <a:stretch>
              <a:fillRect/>
            </a:stretch>
          </p:blipFill>
          <p:spPr bwMode="auto">
            <a:xfrm>
              <a:off x="1214414" y="2072888"/>
              <a:ext cx="6715172" cy="364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5-конечная звезда 11"/>
            <p:cNvSpPr/>
            <p:nvPr/>
          </p:nvSpPr>
          <p:spPr>
            <a:xfrm>
              <a:off x="6616508" y="4714884"/>
              <a:ext cx="214314" cy="214314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5-конечная звезда 12"/>
            <p:cNvSpPr/>
            <p:nvPr/>
          </p:nvSpPr>
          <p:spPr>
            <a:xfrm>
              <a:off x="4572000" y="3857628"/>
              <a:ext cx="214314" cy="214314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5-конечная звезда 13"/>
            <p:cNvSpPr/>
            <p:nvPr/>
          </p:nvSpPr>
          <p:spPr>
            <a:xfrm>
              <a:off x="3512876" y="3771442"/>
              <a:ext cx="214314" cy="214314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5-конечная звезда 14"/>
            <p:cNvSpPr/>
            <p:nvPr/>
          </p:nvSpPr>
          <p:spPr>
            <a:xfrm>
              <a:off x="3357554" y="3000372"/>
              <a:ext cx="214314" cy="214314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5-конечная звезда 15"/>
            <p:cNvSpPr/>
            <p:nvPr/>
          </p:nvSpPr>
          <p:spPr>
            <a:xfrm>
              <a:off x="2214546" y="3571876"/>
              <a:ext cx="214314" cy="214314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5-конечная звезда 16"/>
            <p:cNvSpPr/>
            <p:nvPr/>
          </p:nvSpPr>
          <p:spPr>
            <a:xfrm>
              <a:off x="2428860" y="3672810"/>
              <a:ext cx="214314" cy="214314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5-конечная звезда 17"/>
            <p:cNvSpPr/>
            <p:nvPr/>
          </p:nvSpPr>
          <p:spPr>
            <a:xfrm>
              <a:off x="2143108" y="3286124"/>
              <a:ext cx="214314" cy="214314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5-конечная звезда 18"/>
            <p:cNvSpPr/>
            <p:nvPr/>
          </p:nvSpPr>
          <p:spPr>
            <a:xfrm>
              <a:off x="1886852" y="4000504"/>
              <a:ext cx="214314" cy="214314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5-конечная звезда 19"/>
            <p:cNvSpPr/>
            <p:nvPr/>
          </p:nvSpPr>
          <p:spPr>
            <a:xfrm>
              <a:off x="1586352" y="3985756"/>
              <a:ext cx="214314" cy="214314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5-конечная звезда 20"/>
            <p:cNvSpPr/>
            <p:nvPr/>
          </p:nvSpPr>
          <p:spPr>
            <a:xfrm>
              <a:off x="1928794" y="4286256"/>
              <a:ext cx="214314" cy="214314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5-конечная звезда 21"/>
            <p:cNvSpPr/>
            <p:nvPr/>
          </p:nvSpPr>
          <p:spPr>
            <a:xfrm>
              <a:off x="4214810" y="4714884"/>
              <a:ext cx="214314" cy="214314"/>
            </a:xfrm>
            <a:prstGeom prst="star5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639805"/>
            <a:ext cx="3613901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29649" t="14844" r="31917" b="11997"/>
          <a:stretch>
            <a:fillRect/>
          </a:stretch>
        </p:blipFill>
        <p:spPr bwMode="auto">
          <a:xfrm>
            <a:off x="3143240" y="1989412"/>
            <a:ext cx="2143140" cy="2293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2"/>
          <p:cNvPicPr>
            <a:picLocks noChangeAspect="1" noChangeArrowheads="1"/>
          </p:cNvPicPr>
          <p:nvPr/>
        </p:nvPicPr>
        <p:blipFill>
          <a:blip r:embed="rId4" cstate="print"/>
          <a:srcRect t="8624" r="13333" b="4044"/>
          <a:stretch>
            <a:fillRect/>
          </a:stretch>
        </p:blipFill>
        <p:spPr bwMode="auto">
          <a:xfrm>
            <a:off x="642910" y="3282879"/>
            <a:ext cx="3786214" cy="2146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/>
          <a:srcRect t="73438"/>
          <a:stretch>
            <a:fillRect/>
          </a:stretch>
        </p:blipFill>
        <p:spPr bwMode="auto">
          <a:xfrm rot="10800000">
            <a:off x="0" y="-24"/>
            <a:ext cx="9144000" cy="1285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42942" y="14093"/>
            <a:ext cx="7500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Центр обработки данных о жилищном фонде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14876" y="5429264"/>
            <a:ext cx="4214842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Создана </a:t>
            </a:r>
            <a:r>
              <a:rPr lang="ru-RU" sz="3200" b="1" dirty="0" smtClean="0">
                <a:solidFill>
                  <a:schemeClr val="tx2"/>
                </a:solidFill>
              </a:rPr>
              <a:t>за 7 дней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00694" y="2721114"/>
            <a:ext cx="3643306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</a:rPr>
              <a:t> Интеграция с порталом Реформа ЖКХ;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00694" y="3886146"/>
            <a:ext cx="3143272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</a:rPr>
              <a:t> Интеграция с ГИС.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86478" y="1720982"/>
            <a:ext cx="3286116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</a:rPr>
              <a:t> 1500 пользователей в Красноярском крае</a:t>
            </a:r>
            <a:endParaRPr lang="en-US" sz="2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Титульный слай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55045"/>
            <a:ext cx="9144000" cy="61029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57356" y="3071810"/>
            <a:ext cx="4643470" cy="128588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14480" y="2986517"/>
            <a:ext cx="5376728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Автоматизирует сбор и обработку данных</a:t>
            </a:r>
            <a:endParaRPr lang="en-US" sz="2200" b="1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2788" y="3500438"/>
            <a:ext cx="4940914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Сравнивает эффективность офисов</a:t>
            </a:r>
            <a:endParaRPr lang="en-US" sz="22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43082" y="3946117"/>
            <a:ext cx="504349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Формирует сводную отчетность</a:t>
            </a:r>
            <a:endParaRPr lang="en-US" sz="2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Титульный слай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0711" y="214289"/>
            <a:ext cx="8376616" cy="4714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28596" y="5243468"/>
            <a:ext cx="3143272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</a:rPr>
              <a:t> Создана за 2 дня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3438" y="5214950"/>
            <a:ext cx="4143404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</a:rPr>
              <a:t> Используется </a:t>
            </a:r>
            <a:r>
              <a:rPr lang="ru-RU" sz="2000" b="1" dirty="0" smtClean="0">
                <a:solidFill>
                  <a:schemeClr val="tx2"/>
                </a:solidFill>
              </a:rPr>
              <a:t>в 5 </a:t>
            </a:r>
            <a:r>
              <a:rPr lang="ru-RU" sz="2000" b="1" dirty="0" smtClean="0">
                <a:solidFill>
                  <a:schemeClr val="tx2"/>
                </a:solidFill>
              </a:rPr>
              <a:t>регионах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8596" y="5743534"/>
            <a:ext cx="392909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</a:rPr>
              <a:t> Интеграция с </a:t>
            </a:r>
            <a:r>
              <a:rPr lang="en-US" sz="2000" b="1" dirty="0" smtClean="0">
                <a:solidFill>
                  <a:schemeClr val="tx2"/>
                </a:solidFill>
              </a:rPr>
              <a:t>e-learning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43438" y="5743534"/>
            <a:ext cx="400052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 smtClean="0">
                <a:solidFill>
                  <a:schemeClr val="tx2"/>
                </a:solidFill>
              </a:rPr>
              <a:t>30 </a:t>
            </a:r>
            <a:r>
              <a:rPr lang="ru-RU" sz="2000" b="1" dirty="0" smtClean="0">
                <a:solidFill>
                  <a:schemeClr val="tx2"/>
                </a:solidFill>
              </a:rPr>
              <a:t>автоматических форм</a:t>
            </a:r>
            <a:endParaRPr lang="en-US" sz="2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 l="20315" t="25390" r="12701" b="26758"/>
          <a:stretch>
            <a:fillRect/>
          </a:stretch>
        </p:blipFill>
        <p:spPr bwMode="auto">
          <a:xfrm>
            <a:off x="714380" y="4143380"/>
            <a:ext cx="6072198" cy="2438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/>
          <a:srcRect t="73438"/>
          <a:stretch>
            <a:fillRect/>
          </a:stretch>
        </p:blipFill>
        <p:spPr bwMode="auto">
          <a:xfrm rot="10800000">
            <a:off x="0" y="-24"/>
            <a:ext cx="914400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42942" y="14093"/>
            <a:ext cx="7500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Реестр имущества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t="8071" r="25880" b="5833"/>
          <a:stretch>
            <a:fillRect/>
          </a:stretch>
        </p:blipFill>
        <p:spPr bwMode="auto">
          <a:xfrm>
            <a:off x="285720" y="1000108"/>
            <a:ext cx="4813135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5343102" y="2143116"/>
            <a:ext cx="3857620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</a:rPr>
              <a:t> Автоматическая проверка предоставляемых данных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86380" y="1357298"/>
            <a:ext cx="357186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</a:rPr>
              <a:t> 750 пользователей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30624" y="3429000"/>
            <a:ext cx="364333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/>
                </a:solidFill>
              </a:rPr>
              <a:t> все балансодержатели Нижегородской области</a:t>
            </a:r>
            <a:endParaRPr lang="en-US" sz="2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2"/>
          <p:cNvGrpSpPr/>
          <p:nvPr/>
        </p:nvGrpSpPr>
        <p:grpSpPr>
          <a:xfrm>
            <a:off x="1000100" y="3320007"/>
            <a:ext cx="7143800" cy="1323439"/>
            <a:chOff x="1523026" y="1182600"/>
            <a:chExt cx="6000760" cy="1323439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 t="73438"/>
            <a:stretch>
              <a:fillRect/>
            </a:stretch>
          </p:blipFill>
          <p:spPr bwMode="auto">
            <a:xfrm rot="10800000">
              <a:off x="1643042" y="1214420"/>
              <a:ext cx="5786446" cy="714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1523026" y="1182600"/>
              <a:ext cx="60007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 smtClean="0">
                  <a:solidFill>
                    <a:schemeClr val="bg1"/>
                  </a:solidFill>
                  <a:latin typeface="Constantia" pitchFamily="18" charset="0"/>
                </a:rPr>
                <a:t>Варианты использования</a:t>
              </a:r>
              <a:endParaRPr lang="en-US" sz="4000" dirty="0">
                <a:solidFill>
                  <a:schemeClr val="bg1"/>
                </a:solidFill>
                <a:latin typeface="Constantia" pitchFamily="18" charset="0"/>
              </a:endParaRPr>
            </a:p>
          </p:txBody>
        </p:sp>
      </p:grpSp>
      <p:pic>
        <p:nvPicPr>
          <p:cNvPr id="6" name="Рисунок 5" descr="logoAkcent_png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2853" y="1214422"/>
            <a:ext cx="6735295" cy="16221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t="73438"/>
          <a:stretch>
            <a:fillRect/>
          </a:stretch>
        </p:blipFill>
        <p:spPr bwMode="auto">
          <a:xfrm rot="10800000">
            <a:off x="0" y="-23"/>
            <a:ext cx="9144000" cy="105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7139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Constantia" pitchFamily="18" charset="0"/>
              </a:rPr>
              <a:t>Надзорная деятельность</a:t>
            </a:r>
            <a:endParaRPr lang="en-US" sz="4800" dirty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6" name="Рисунок 5" descr="logoAkcent_png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5715016"/>
            <a:ext cx="3039233" cy="7319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4348" y="1401063"/>
            <a:ext cx="80724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Комплексная </a:t>
            </a: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система планирования и контроля работы региональных </a:t>
            </a: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инспекций</a:t>
            </a: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а также их структурных </a:t>
            </a: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подразделений:</a:t>
            </a:r>
            <a:endParaRPr lang="en-US" sz="28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728" y="3714752"/>
            <a:ext cx="3857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документооборот</a:t>
            </a:r>
            <a:endParaRPr lang="en-US" sz="2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728" y="3214686"/>
            <a:ext cx="3857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планы проверок</a:t>
            </a:r>
            <a:endParaRPr lang="en-US" sz="2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8728" y="4214818"/>
            <a:ext cx="3857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отчетность</a:t>
            </a:r>
            <a:endParaRPr lang="en-US" sz="2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Двойные круглые скобки 10"/>
          <p:cNvSpPr/>
          <p:nvPr/>
        </p:nvSpPr>
        <p:spPr>
          <a:xfrm>
            <a:off x="500034" y="1285860"/>
            <a:ext cx="8143932" cy="1928826"/>
          </a:xfrm>
          <a:prstGeom prst="bracketPair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428728" y="4691730"/>
            <a:ext cx="7286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интеграция с федеральными порталами</a:t>
            </a:r>
            <a:endParaRPr lang="en-US" sz="2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t="73438"/>
          <a:stretch>
            <a:fillRect/>
          </a:stretch>
        </p:blipFill>
        <p:spPr bwMode="auto">
          <a:xfrm rot="10800000">
            <a:off x="0" y="-23"/>
            <a:ext cx="9144000" cy="105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7139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Constantia" pitchFamily="18" charset="0"/>
              </a:rPr>
              <a:t>Работа с обращениями</a:t>
            </a:r>
            <a:endParaRPr lang="en-US" sz="4800" dirty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6" name="Рисунок 5" descr="logoAkcent_png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5715016"/>
            <a:ext cx="3039233" cy="7319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85852" y="1762772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учет обращений по тематикам</a:t>
            </a:r>
            <a:endParaRPr lang="en-US" sz="2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5852" y="2477152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резолюции, контроль сроков</a:t>
            </a:r>
            <a:endParaRPr lang="en-US" sz="2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5852" y="3262970"/>
            <a:ext cx="71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автоматизация документооборота</a:t>
            </a:r>
            <a:endParaRPr lang="en-US" sz="2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t="73438"/>
          <a:stretch>
            <a:fillRect/>
          </a:stretch>
        </p:blipFill>
        <p:spPr bwMode="auto">
          <a:xfrm rot="10800000">
            <a:off x="0" y="-23"/>
            <a:ext cx="9144000" cy="105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7139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Constantia" pitchFamily="18" charset="0"/>
              </a:rPr>
              <a:t>Управление закупками</a:t>
            </a:r>
            <a:endParaRPr lang="en-US" sz="4800" dirty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6" name="Рисунок 5" descr="logoAkcent_png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5715016"/>
            <a:ext cx="3039233" cy="731972"/>
          </a:xfrm>
          <a:prstGeom prst="rect">
            <a:avLst/>
          </a:prstGeom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071538" y="3143248"/>
            <a:ext cx="763284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/>
                </a:solidFill>
              </a:rPr>
              <a:t>планирование </a:t>
            </a:r>
            <a:r>
              <a:rPr lang="ru-RU" b="1" dirty="0" smtClean="0">
                <a:solidFill>
                  <a:schemeClr val="tx2"/>
                </a:solidFill>
              </a:rPr>
              <a:t>закупок (планы - графики)</a:t>
            </a:r>
            <a:endParaRPr lang="en-GB" b="1" dirty="0" smtClean="0">
              <a:solidFill>
                <a:schemeClr val="tx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/>
                </a:solidFill>
              </a:rPr>
              <a:t>ведение </a:t>
            </a:r>
            <a:r>
              <a:rPr lang="ru-RU" b="1" dirty="0" smtClean="0">
                <a:solidFill>
                  <a:schemeClr val="tx2"/>
                </a:solidFill>
              </a:rPr>
              <a:t>Журнала торгов</a:t>
            </a:r>
            <a:endParaRPr lang="en-GB" b="1" dirty="0" smtClean="0">
              <a:solidFill>
                <a:schemeClr val="tx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/>
                </a:solidFill>
              </a:rPr>
              <a:t>ведение </a:t>
            </a:r>
            <a:r>
              <a:rPr lang="ru-RU" b="1" dirty="0" smtClean="0">
                <a:solidFill>
                  <a:schemeClr val="tx2"/>
                </a:solidFill>
              </a:rPr>
              <a:t>журнала контрактов</a:t>
            </a:r>
            <a:endParaRPr lang="en-GB" b="1" dirty="0" smtClean="0">
              <a:solidFill>
                <a:schemeClr val="tx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/>
                </a:solidFill>
              </a:rPr>
              <a:t>планирование </a:t>
            </a:r>
            <a:r>
              <a:rPr lang="ru-RU" b="1" dirty="0" smtClean="0">
                <a:solidFill>
                  <a:schemeClr val="tx2"/>
                </a:solidFill>
              </a:rPr>
              <a:t>бюджетных лимитов и контроль их соблюдения</a:t>
            </a:r>
            <a:endParaRPr lang="en-GB" b="1" dirty="0" smtClean="0">
              <a:solidFill>
                <a:schemeClr val="tx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/>
                </a:solidFill>
              </a:rPr>
              <a:t>реестр </a:t>
            </a:r>
            <a:r>
              <a:rPr lang="ru-RU" b="1" dirty="0" smtClean="0">
                <a:solidFill>
                  <a:schemeClr val="tx2"/>
                </a:solidFill>
              </a:rPr>
              <a:t>поставщиков</a:t>
            </a:r>
            <a:endParaRPr lang="en-GB" b="1" dirty="0" smtClean="0">
              <a:solidFill>
                <a:schemeClr val="tx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/>
                </a:solidFill>
              </a:rPr>
              <a:t>реестр </a:t>
            </a:r>
            <a:r>
              <a:rPr lang="ru-RU" b="1" dirty="0" smtClean="0">
                <a:solidFill>
                  <a:schemeClr val="tx2"/>
                </a:solidFill>
              </a:rPr>
              <a:t>заказчиков</a:t>
            </a:r>
            <a:endParaRPr lang="en-GB" b="1" dirty="0" smtClean="0">
              <a:solidFill>
                <a:schemeClr val="tx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/>
                </a:solidFill>
              </a:rPr>
              <a:t>печатные </a:t>
            </a:r>
            <a:r>
              <a:rPr lang="ru-RU" b="1" dirty="0" smtClean="0">
                <a:solidFill>
                  <a:schemeClr val="tx2"/>
                </a:solidFill>
              </a:rPr>
              <a:t>формы </a:t>
            </a:r>
            <a:r>
              <a:rPr lang="ru-RU" b="1" dirty="0" smtClean="0">
                <a:solidFill>
                  <a:schemeClr val="tx2"/>
                </a:solidFill>
              </a:rPr>
              <a:t>документов и отчетность</a:t>
            </a:r>
            <a:endParaRPr lang="en-GB" b="1" dirty="0" smtClean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348" y="1543939"/>
            <a:ext cx="80724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Автоматизирует все этапы закупочного цикла: от </a:t>
            </a: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планирования и </a:t>
            </a: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осуществления закупок до </a:t>
            </a: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контроля </a:t>
            </a: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над исполнением </a:t>
            </a: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обязательств</a:t>
            </a:r>
            <a:endParaRPr lang="en-US" sz="28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Двойные круглые скобки 10"/>
          <p:cNvSpPr/>
          <p:nvPr/>
        </p:nvSpPr>
        <p:spPr>
          <a:xfrm>
            <a:off x="500034" y="1285860"/>
            <a:ext cx="8143932" cy="1928826"/>
          </a:xfrm>
          <a:prstGeom prst="bracketPair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t="73438"/>
          <a:stretch>
            <a:fillRect/>
          </a:stretch>
        </p:blipFill>
        <p:spPr bwMode="auto">
          <a:xfrm rot="10800000">
            <a:off x="0" y="-23"/>
            <a:ext cx="9144000" cy="105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7139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Constantia" pitchFamily="18" charset="0"/>
              </a:rPr>
              <a:t>Сбор отчетности</a:t>
            </a:r>
            <a:endParaRPr lang="en-US" sz="4800" dirty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6" name="Рисунок 5" descr="logoAkcent_png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5715016"/>
            <a:ext cx="3039233" cy="731972"/>
          </a:xfrm>
          <a:prstGeom prst="rect">
            <a:avLst/>
          </a:prstGeom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1071538" y="1500174"/>
            <a:ext cx="8143932" cy="307183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имущественная сфера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экономика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строительство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ЖКХ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промышленность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социальная сфера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сельское хозяйство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экология</a:t>
            </a:r>
            <a:endParaRPr kumimoji="0" lang="ru-RU" sz="2800" b="0" i="0" u="none" kern="120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endParaRPr kumimoji="0" lang="ru-RU" sz="2800" b="0" i="0" u="non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http://blog.lib.umn.edu/graz0029/wednesdaywanderings/assets_c/2012/02/Human-network.JGP-thumb-800x600-11309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2157484"/>
            <a:ext cx="3681456" cy="25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t="73438"/>
          <a:stretch>
            <a:fillRect/>
          </a:stretch>
        </p:blipFill>
        <p:spPr bwMode="auto">
          <a:xfrm rot="10800000">
            <a:off x="0" y="-25"/>
            <a:ext cx="914400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7139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Constantia" pitchFamily="18" charset="0"/>
              </a:rPr>
              <a:t>Платформа для региональной информатизации</a:t>
            </a:r>
            <a:endParaRPr lang="en-US" sz="4000" dirty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6" name="Рисунок 5" descr="logoAkcent_png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5715016"/>
            <a:ext cx="3039233" cy="731972"/>
          </a:xfrm>
          <a:prstGeom prst="rect">
            <a:avLst/>
          </a:prstGeom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428596" y="1928802"/>
            <a:ext cx="8143932" cy="35719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>
              <a:spcBef>
                <a:spcPts val="12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удобный конструктор для создания взаимосвязанных ведомственных систем</a:t>
            </a:r>
          </a:p>
          <a:p>
            <a:pPr marL="274320" lvl="0" indent="-274320">
              <a:spcBef>
                <a:spcPts val="12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интеграция с электронным правительством</a:t>
            </a:r>
          </a:p>
          <a:p>
            <a:pPr marL="274320" lvl="0" indent="-274320">
              <a:spcBef>
                <a:spcPts val="12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отчетность</a:t>
            </a:r>
            <a:endParaRPr lang="ru-RU" sz="2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74320" lvl="0" indent="-274320">
              <a:spcBef>
                <a:spcPts val="12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нижает зависимость </a:t>
            </a: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от разработчиков и затраты на обслуживание информационных систем</a:t>
            </a:r>
            <a:endParaRPr kumimoji="0" lang="ru-RU" sz="2800" b="0" i="0" u="none" kern="120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endParaRPr kumimoji="0" lang="ru-RU" sz="2800" b="0" i="0" u="non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0" y="0"/>
            <a:ext cx="9144000" cy="1051789"/>
            <a:chOff x="0" y="1857364"/>
            <a:chExt cx="9144000" cy="1051789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 t="73438"/>
            <a:stretch>
              <a:fillRect/>
            </a:stretch>
          </p:blipFill>
          <p:spPr bwMode="auto">
            <a:xfrm rot="10800000">
              <a:off x="0" y="1857364"/>
              <a:ext cx="9144000" cy="1051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0" y="1928778"/>
              <a:ext cx="9144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 smtClean="0">
                  <a:solidFill>
                    <a:schemeClr val="bg1"/>
                  </a:solidFill>
                  <a:latin typeface="Constantia" pitchFamily="18" charset="0"/>
                </a:rPr>
                <a:t>Принципы работы</a:t>
              </a:r>
              <a:endParaRPr lang="en-US" sz="4800" dirty="0">
                <a:solidFill>
                  <a:schemeClr val="bg1"/>
                </a:solidFill>
                <a:latin typeface="Constantia" pitchFamily="18" charset="0"/>
              </a:endParaRPr>
            </a:p>
          </p:txBody>
        </p:sp>
      </p:grpSp>
      <p:pic>
        <p:nvPicPr>
          <p:cNvPr id="6" name="Рисунок 5" descr="logoAkcent_png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5286388"/>
            <a:ext cx="3929090" cy="946286"/>
          </a:xfrm>
          <a:prstGeom prst="rect">
            <a:avLst/>
          </a:prstGeom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28596" y="1643050"/>
            <a:ext cx="8143932" cy="307183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прототип разрабатываемой системы до подписания контракта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</a:pPr>
            <a:endParaRPr lang="ru-RU" sz="2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ru-RU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проект «под ключ» - включены год техобслуживания, импорт данных, настройка структуры и отчетных форм, интеграции</a:t>
            </a:r>
            <a:endParaRPr lang="ru-RU" sz="28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</a:pPr>
            <a:endParaRPr kumimoji="0" lang="ru-RU" sz="2800" b="0" i="0" u="none" kern="120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endParaRPr kumimoji="0" lang="ru-RU" sz="2800" b="0" i="0" u="non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t="73438"/>
          <a:stretch>
            <a:fillRect/>
          </a:stretch>
        </p:blipFill>
        <p:spPr bwMode="auto">
          <a:xfrm rot="10800000">
            <a:off x="0" y="1857364"/>
            <a:ext cx="9144000" cy="105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190899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Constantia" pitchFamily="18" charset="0"/>
              </a:rPr>
              <a:t>С чего начать…</a:t>
            </a:r>
            <a:endParaRPr lang="en-US" sz="4800" dirty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6" name="Рисунок 5" descr="logoAkcent_png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428604"/>
            <a:ext cx="3929090" cy="946286"/>
          </a:xfrm>
          <a:prstGeom prst="rect">
            <a:avLst/>
          </a:prstGeom>
        </p:spPr>
      </p:pic>
      <p:pic>
        <p:nvPicPr>
          <p:cNvPr id="11266" name="Picture 2" descr="http://servissot.ru/_cs/KURER/start.jpg"/>
          <p:cNvPicPr>
            <a:picLocks noChangeAspect="1" noChangeArrowheads="1"/>
          </p:cNvPicPr>
          <p:nvPr/>
        </p:nvPicPr>
        <p:blipFill>
          <a:blip r:embed="rId4" cstate="print"/>
          <a:srcRect l="16875" t="11250" r="15624" b="8749"/>
          <a:stretch>
            <a:fillRect/>
          </a:stretch>
        </p:blipFill>
        <p:spPr bwMode="auto">
          <a:xfrm>
            <a:off x="6715140" y="4857760"/>
            <a:ext cx="2009194" cy="17859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1472" y="3214686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краткое описание задачи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472" y="3905912"/>
            <a:ext cx="857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тестирование демо-версии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472" y="4620292"/>
            <a:ext cx="857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принятие решения о покупке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ldr_konstr-1.jpg"/>
          <p:cNvPicPr>
            <a:picLocks noChangeAspect="1"/>
          </p:cNvPicPr>
          <p:nvPr/>
        </p:nvPicPr>
        <p:blipFill>
          <a:blip r:embed="rId2" cstate="print"/>
          <a:srcRect l="46875"/>
          <a:stretch>
            <a:fillRect/>
          </a:stretch>
        </p:blipFill>
        <p:spPr>
          <a:xfrm>
            <a:off x="-8993" y="0"/>
            <a:ext cx="9152993" cy="4643446"/>
          </a:xfrm>
          <a:prstGeom prst="rect">
            <a:avLst/>
          </a:prstGeom>
        </p:spPr>
      </p:pic>
      <p:pic>
        <p:nvPicPr>
          <p:cNvPr id="10" name="Рисунок 9" descr="logoAkcent_png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5000636"/>
            <a:ext cx="6525614" cy="1571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eaee8f3994f14c94f7568137232efca3ce0a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3726</TotalTime>
  <Words>322</Words>
  <Application>Microsoft Office PowerPoint</Application>
  <PresentationFormat>Экран (4:3)</PresentationFormat>
  <Paragraphs>73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igor</cp:lastModifiedBy>
  <cp:revision>87</cp:revision>
  <dcterms:created xsi:type="dcterms:W3CDTF">2015-03-02T20:40:33Z</dcterms:created>
  <dcterms:modified xsi:type="dcterms:W3CDTF">2015-09-23T07:24:19Z</dcterms:modified>
</cp:coreProperties>
</file>